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Aileron Heavy" panose="020B0604020202020204" charset="0"/>
      <p:regular r:id="rId10"/>
    </p:embeddedFont>
    <p:embeddedFont>
      <p:font typeface="Aileron Regular" panose="020B0604020202020204" charset="0"/>
      <p:regular r:id="rId11"/>
    </p:embeddedFont>
    <p:embeddedFont>
      <p:font typeface="Arimo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Inter Bold" panose="020B0604020202020204" charset="0"/>
      <p:regular r:id="rId17"/>
    </p:embeddedFont>
    <p:embeddedFont>
      <p:font typeface="Inter Bold Italics" panose="020B0604020202020204" charset="0"/>
      <p:regular r:id="rId18"/>
    </p:embeddedFont>
    <p:embeddedFont>
      <p:font typeface="Inter Thin 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82" d="100"/>
          <a:sy n="82" d="100"/>
        </p:scale>
        <p:origin x="114" y="1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756326" y="2686830"/>
            <a:ext cx="12105034" cy="3228090"/>
            <a:chOff x="0" y="0"/>
            <a:chExt cx="16140046" cy="4304120"/>
          </a:xfrm>
        </p:grpSpPr>
        <p:sp>
          <p:nvSpPr>
            <p:cNvPr id="3" name="AutoShape 3"/>
            <p:cNvSpPr/>
            <p:nvPr/>
          </p:nvSpPr>
          <p:spPr>
            <a:xfrm rot="5400000">
              <a:off x="7404907" y="-6796956"/>
              <a:ext cx="333828" cy="15143641"/>
            </a:xfrm>
            <a:prstGeom prst="rect">
              <a:avLst/>
            </a:prstGeom>
            <a:solidFill>
              <a:srgbClr val="DDA146">
                <a:alpha val="19607"/>
              </a:srgbClr>
            </a:solidFill>
          </p:spPr>
        </p:sp>
        <p:sp>
          <p:nvSpPr>
            <p:cNvPr id="4" name="AutoShape 4"/>
            <p:cNvSpPr/>
            <p:nvPr/>
          </p:nvSpPr>
          <p:spPr>
            <a:xfrm rot="5400000">
              <a:off x="7404907" y="-6111092"/>
              <a:ext cx="333828" cy="15143641"/>
            </a:xfrm>
            <a:prstGeom prst="rect">
              <a:avLst/>
            </a:prstGeom>
            <a:solidFill>
              <a:srgbClr val="DDA146">
                <a:alpha val="49803"/>
              </a:srgbClr>
            </a:solidFill>
          </p:spPr>
        </p:sp>
        <p:sp>
          <p:nvSpPr>
            <p:cNvPr id="5" name="AutoShape 5"/>
            <p:cNvSpPr/>
            <p:nvPr/>
          </p:nvSpPr>
          <p:spPr>
            <a:xfrm rot="5400000">
              <a:off x="7404907" y="-5425228"/>
              <a:ext cx="333828" cy="15143641"/>
            </a:xfrm>
            <a:prstGeom prst="rect">
              <a:avLst/>
            </a:prstGeom>
            <a:solidFill>
              <a:srgbClr val="DDA146"/>
            </a:solidFill>
          </p:spPr>
        </p:sp>
        <p:sp>
          <p:nvSpPr>
            <p:cNvPr id="6" name="AutoShape 6"/>
            <p:cNvSpPr/>
            <p:nvPr/>
          </p:nvSpPr>
          <p:spPr>
            <a:xfrm rot="5400000">
              <a:off x="7404907" y="-4739363"/>
              <a:ext cx="333828" cy="15143641"/>
            </a:xfrm>
            <a:prstGeom prst="rect">
              <a:avLst/>
            </a:prstGeom>
            <a:solidFill>
              <a:srgbClr val="DDA146">
                <a:alpha val="49803"/>
              </a:srgbClr>
            </a:solidFill>
          </p:spPr>
        </p:sp>
        <p:sp>
          <p:nvSpPr>
            <p:cNvPr id="7" name="AutoShape 7"/>
            <p:cNvSpPr/>
            <p:nvPr/>
          </p:nvSpPr>
          <p:spPr>
            <a:xfrm rot="5400000">
              <a:off x="7404907" y="-4053499"/>
              <a:ext cx="333828" cy="15143641"/>
            </a:xfrm>
            <a:prstGeom prst="rect">
              <a:avLst/>
            </a:prstGeom>
            <a:solidFill>
              <a:srgbClr val="DDA146">
                <a:alpha val="19607"/>
              </a:srgbClr>
            </a:solidFill>
          </p:spPr>
        </p:sp>
        <p:sp>
          <p:nvSpPr>
            <p:cNvPr id="8" name="AutoShape 8"/>
            <p:cNvSpPr/>
            <p:nvPr/>
          </p:nvSpPr>
          <p:spPr>
            <a:xfrm rot="575529">
              <a:off x="14024669" y="120685"/>
              <a:ext cx="1789390" cy="4062749"/>
            </a:xfrm>
            <a:prstGeom prst="rect">
              <a:avLst/>
            </a:prstGeom>
            <a:solidFill>
              <a:srgbClr val="F8F4F4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4353040" y="2541925"/>
            <a:ext cx="12310943" cy="3384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60"/>
              </a:lnSpc>
              <a:spcBef>
                <a:spcPct val="0"/>
              </a:spcBef>
            </a:pPr>
            <a:r>
              <a:rPr lang="en-US" sz="6400" dirty="0" err="1">
                <a:solidFill>
                  <a:srgbClr val="403F3D"/>
                </a:solidFill>
                <a:latin typeface="Inter Bold Italics"/>
              </a:rPr>
              <a:t>Scikits</a:t>
            </a:r>
            <a:r>
              <a:rPr lang="en-US" sz="6400" dirty="0">
                <a:solidFill>
                  <a:srgbClr val="403F3D"/>
                </a:solidFill>
                <a:latin typeface="Inter Bold Italics"/>
              </a:rPr>
              <a:t> Iowa Alcohol Distributors - Machine Learning Project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2719299" y="7151310"/>
            <a:ext cx="12310943" cy="1316110"/>
            <a:chOff x="0" y="0"/>
            <a:chExt cx="16414591" cy="1754814"/>
          </a:xfrm>
        </p:grpSpPr>
        <p:grpSp>
          <p:nvGrpSpPr>
            <p:cNvPr id="11" name="Group 11"/>
            <p:cNvGrpSpPr/>
            <p:nvPr/>
          </p:nvGrpSpPr>
          <p:grpSpPr>
            <a:xfrm>
              <a:off x="0" y="0"/>
              <a:ext cx="16414591" cy="1754814"/>
              <a:chOff x="0" y="0"/>
              <a:chExt cx="32304351" cy="345352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32304351" cy="3453520"/>
              </a:xfrm>
              <a:custGeom>
                <a:avLst/>
                <a:gdLst/>
                <a:ahLst/>
                <a:cxnLst/>
                <a:rect l="l" t="t" r="r" b="b"/>
                <a:pathLst>
                  <a:path w="32304351" h="3453520">
                    <a:moveTo>
                      <a:pt x="31999551" y="0"/>
                    </a:moveTo>
                    <a:lnTo>
                      <a:pt x="304800" y="0"/>
                    </a:lnTo>
                    <a:cubicBezTo>
                      <a:pt x="135890" y="0"/>
                      <a:pt x="0" y="135890"/>
                      <a:pt x="0" y="304800"/>
                    </a:cubicBezTo>
                    <a:lnTo>
                      <a:pt x="0" y="3148720"/>
                    </a:lnTo>
                    <a:cubicBezTo>
                      <a:pt x="0" y="3317630"/>
                      <a:pt x="135890" y="3453520"/>
                      <a:pt x="304800" y="3453520"/>
                    </a:cubicBezTo>
                    <a:lnTo>
                      <a:pt x="31999551" y="3453520"/>
                    </a:lnTo>
                    <a:cubicBezTo>
                      <a:pt x="32168461" y="3453520"/>
                      <a:pt x="32304351" y="3317630"/>
                      <a:pt x="32304351" y="3148720"/>
                    </a:cubicBezTo>
                    <a:lnTo>
                      <a:pt x="32304351" y="304800"/>
                    </a:lnTo>
                    <a:cubicBezTo>
                      <a:pt x="32304351" y="135890"/>
                      <a:pt x="32168461" y="0"/>
                      <a:pt x="31999551" y="0"/>
                    </a:cubicBezTo>
                    <a:close/>
                  </a:path>
                </a:pathLst>
              </a:custGeom>
              <a:solidFill>
                <a:srgbClr val="DDA146"/>
              </a:solidFill>
            </p:spPr>
          </p:sp>
        </p:grpSp>
        <p:sp>
          <p:nvSpPr>
            <p:cNvPr id="13" name="TextBox 13"/>
            <p:cNvSpPr txBox="1"/>
            <p:nvPr/>
          </p:nvSpPr>
          <p:spPr>
            <a:xfrm>
              <a:off x="1331839" y="616422"/>
              <a:ext cx="13750914" cy="4743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40"/>
                </a:lnSpc>
                <a:spcBef>
                  <a:spcPct val="0"/>
                </a:spcBef>
              </a:pPr>
              <a:r>
                <a:rPr lang="en-US" sz="2100" spc="147">
                  <a:solidFill>
                    <a:srgbClr val="403F3D"/>
                  </a:solidFill>
                  <a:latin typeface="Inter Thin Bold"/>
                </a:rPr>
                <a:t>AMIL WALGAMAGE, JAMIE TAN &amp; TAS TUDOR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110957" y="0"/>
            <a:ext cx="1932477" cy="10287000"/>
            <a:chOff x="0" y="0"/>
            <a:chExt cx="2576636" cy="13716000"/>
          </a:xfrm>
        </p:grpSpPr>
        <p:sp>
          <p:nvSpPr>
            <p:cNvPr id="3" name="AutoShape 3"/>
            <p:cNvSpPr/>
            <p:nvPr/>
          </p:nvSpPr>
          <p:spPr>
            <a:xfrm rot="-10800000">
              <a:off x="2296160" y="0"/>
              <a:ext cx="280476" cy="13716000"/>
            </a:xfrm>
            <a:prstGeom prst="rect">
              <a:avLst/>
            </a:prstGeom>
            <a:solidFill>
              <a:srgbClr val="DDA146">
                <a:alpha val="19607"/>
              </a:srgbClr>
            </a:solidFill>
          </p:spPr>
        </p:sp>
        <p:sp>
          <p:nvSpPr>
            <p:cNvPr id="4" name="AutoShape 4"/>
            <p:cNvSpPr/>
            <p:nvPr/>
          </p:nvSpPr>
          <p:spPr>
            <a:xfrm rot="-10800000">
              <a:off x="1722639" y="0"/>
              <a:ext cx="279957" cy="13716000"/>
            </a:xfrm>
            <a:prstGeom prst="rect">
              <a:avLst/>
            </a:prstGeom>
            <a:solidFill>
              <a:srgbClr val="DDA146">
                <a:alpha val="49803"/>
              </a:srgbClr>
            </a:solidFill>
          </p:spPr>
        </p:sp>
        <p:sp>
          <p:nvSpPr>
            <p:cNvPr id="5" name="AutoShape 5"/>
            <p:cNvSpPr/>
            <p:nvPr/>
          </p:nvSpPr>
          <p:spPr>
            <a:xfrm rot="-10800000">
              <a:off x="1147559" y="0"/>
              <a:ext cx="280997" cy="13716000"/>
            </a:xfrm>
            <a:prstGeom prst="rect">
              <a:avLst/>
            </a:prstGeom>
            <a:solidFill>
              <a:srgbClr val="DDA146"/>
            </a:solidFill>
          </p:spPr>
        </p:sp>
        <p:sp>
          <p:nvSpPr>
            <p:cNvPr id="6" name="AutoShape 6"/>
            <p:cNvSpPr/>
            <p:nvPr/>
          </p:nvSpPr>
          <p:spPr>
            <a:xfrm rot="-10800000">
              <a:off x="576106" y="0"/>
              <a:ext cx="278410" cy="13716000"/>
            </a:xfrm>
            <a:prstGeom prst="rect">
              <a:avLst/>
            </a:prstGeom>
            <a:solidFill>
              <a:srgbClr val="DDA146">
                <a:alpha val="49803"/>
              </a:srgbClr>
            </a:solidFill>
          </p:spPr>
        </p:sp>
        <p:sp>
          <p:nvSpPr>
            <p:cNvPr id="7" name="AutoShape 7"/>
            <p:cNvSpPr/>
            <p:nvPr/>
          </p:nvSpPr>
          <p:spPr>
            <a:xfrm rot="-10800000">
              <a:off x="0" y="0"/>
              <a:ext cx="280476" cy="13716000"/>
            </a:xfrm>
            <a:prstGeom prst="rect">
              <a:avLst/>
            </a:prstGeom>
            <a:solidFill>
              <a:srgbClr val="DDA146">
                <a:alpha val="19607"/>
              </a:srgbClr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 l="50000"/>
          <a:stretch>
            <a:fillRect/>
          </a:stretch>
        </p:blipFill>
        <p:spPr>
          <a:xfrm>
            <a:off x="9806138" y="1946041"/>
            <a:ext cx="6542115" cy="6394917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1028700" y="1023614"/>
            <a:ext cx="6509233" cy="2271777"/>
            <a:chOff x="0" y="0"/>
            <a:chExt cx="8678977" cy="302903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453140"/>
              <a:ext cx="8678977" cy="5758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3A3A3A"/>
                  </a:solidFill>
                  <a:latin typeface="Inter Thin Bold"/>
                </a:rPr>
                <a:t>Proposed Solution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47625"/>
              <a:ext cx="8678977" cy="21332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160"/>
                </a:lnSpc>
              </a:pPr>
              <a:r>
                <a:rPr lang="en-US" sz="5600">
                  <a:solidFill>
                    <a:srgbClr val="3A3A3A"/>
                  </a:solidFill>
                  <a:latin typeface="Inter Bold"/>
                </a:rPr>
                <a:t>PROJECT SUMMARY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28700" y="3910728"/>
            <a:ext cx="6869639" cy="4253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Aileron Regular"/>
              </a:rPr>
              <a:t>High Level: </a:t>
            </a:r>
          </a:p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Aileron Regular"/>
              </a:rPr>
              <a:t>Machine Learning Product Recommender for wholesale liquor outlets in Iowa USA.</a:t>
            </a:r>
          </a:p>
          <a:p>
            <a:pPr>
              <a:lnSpc>
                <a:spcPts val="3359"/>
              </a:lnSpc>
            </a:pPr>
            <a:endParaRPr lang="en-US" sz="2400">
              <a:solidFill>
                <a:srgbClr val="000000"/>
              </a:solidFill>
              <a:latin typeface="Aileron Regular"/>
            </a:endParaRPr>
          </a:p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Aileron Regular"/>
              </a:rPr>
              <a:t>Successfully Completed: </a:t>
            </a:r>
          </a:p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Aileron Regular"/>
              </a:rPr>
              <a:t>Built and deployed working machine learning website based on data obtained from Google's machine learning public databases.</a:t>
            </a:r>
          </a:p>
          <a:p>
            <a:pPr>
              <a:lnSpc>
                <a:spcPts val="3359"/>
              </a:lnSpc>
            </a:pPr>
            <a:endParaRPr lang="en-US" sz="2400">
              <a:solidFill>
                <a:srgbClr val="000000"/>
              </a:solidFill>
              <a:latin typeface="Aileron Regular"/>
            </a:endParaRPr>
          </a:p>
          <a:p>
            <a:pPr>
              <a:lnSpc>
                <a:spcPts val="3359"/>
              </a:lnSpc>
            </a:pPr>
            <a:endParaRPr lang="en-US" sz="2400">
              <a:solidFill>
                <a:srgbClr val="000000"/>
              </a:solidFill>
              <a:latin typeface="Aileron Regula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A1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003720"/>
            <a:ext cx="10614590" cy="805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159"/>
              </a:lnSpc>
            </a:pPr>
            <a:r>
              <a:rPr lang="en-US" sz="5599">
                <a:solidFill>
                  <a:srgbClr val="3A3A3A"/>
                </a:solidFill>
                <a:latin typeface="Inter Bold"/>
              </a:rPr>
              <a:t>THE DATA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-361950" y="6975822"/>
            <a:ext cx="19011900" cy="1072982"/>
            <a:chOff x="0" y="0"/>
            <a:chExt cx="25349200" cy="1430643"/>
          </a:xfrm>
        </p:grpSpPr>
        <p:sp>
          <p:nvSpPr>
            <p:cNvPr id="4" name="AutoShape 4"/>
            <p:cNvSpPr/>
            <p:nvPr/>
          </p:nvSpPr>
          <p:spPr>
            <a:xfrm rot="-5400000">
              <a:off x="12534900" y="-11282057"/>
              <a:ext cx="279400" cy="25146000"/>
            </a:xfrm>
            <a:prstGeom prst="rect">
              <a:avLst/>
            </a:prstGeom>
            <a:solidFill>
              <a:srgbClr val="F8F4F4">
                <a:alpha val="49803"/>
              </a:srgbClr>
            </a:solidFill>
          </p:spPr>
        </p:sp>
        <p:sp>
          <p:nvSpPr>
            <p:cNvPr id="5" name="AutoShape 5"/>
            <p:cNvSpPr/>
            <p:nvPr/>
          </p:nvSpPr>
          <p:spPr>
            <a:xfrm rot="-5400000">
              <a:off x="12535419" y="-11957697"/>
              <a:ext cx="278361" cy="25349200"/>
            </a:xfrm>
            <a:prstGeom prst="rect">
              <a:avLst/>
            </a:prstGeom>
            <a:solidFill>
              <a:srgbClr val="F8F4F4"/>
            </a:solidFill>
          </p:spPr>
        </p:sp>
        <p:sp>
          <p:nvSpPr>
            <p:cNvPr id="6" name="AutoShape 6"/>
            <p:cNvSpPr/>
            <p:nvPr/>
          </p:nvSpPr>
          <p:spPr>
            <a:xfrm rot="-5400000">
              <a:off x="12533318" y="-12279318"/>
              <a:ext cx="282563" cy="24841200"/>
            </a:xfrm>
            <a:prstGeom prst="rect">
              <a:avLst/>
            </a:prstGeom>
            <a:solidFill>
              <a:srgbClr val="F8F4F4">
                <a:alpha val="49803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2260720" y="4693344"/>
            <a:ext cx="4998580" cy="4564956"/>
            <a:chOff x="0" y="0"/>
            <a:chExt cx="15671565" cy="1431206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671566" cy="14312066"/>
            </a:xfrm>
            <a:custGeom>
              <a:avLst/>
              <a:gdLst/>
              <a:ahLst/>
              <a:cxnLst/>
              <a:rect l="l" t="t" r="r" b="b"/>
              <a:pathLst>
                <a:path w="15671566" h="14312066">
                  <a:moveTo>
                    <a:pt x="15366766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14007266"/>
                  </a:lnTo>
                  <a:cubicBezTo>
                    <a:pt x="0" y="14176177"/>
                    <a:pt x="135890" y="14312066"/>
                    <a:pt x="304800" y="14312066"/>
                  </a:cubicBezTo>
                  <a:lnTo>
                    <a:pt x="15366766" y="14312066"/>
                  </a:lnTo>
                  <a:cubicBezTo>
                    <a:pt x="15535675" y="14312066"/>
                    <a:pt x="15671566" y="14176177"/>
                    <a:pt x="15671566" y="14007266"/>
                  </a:cubicBezTo>
                  <a:lnTo>
                    <a:pt x="15671566" y="304800"/>
                  </a:lnTo>
                  <a:cubicBezTo>
                    <a:pt x="15671566" y="135890"/>
                    <a:pt x="15535675" y="0"/>
                    <a:pt x="15366766" y="0"/>
                  </a:cubicBezTo>
                  <a:close/>
                </a:path>
              </a:pathLst>
            </a:custGeom>
            <a:solidFill>
              <a:srgbClr val="F8F4F4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6644710" y="4693344"/>
            <a:ext cx="4998580" cy="4564956"/>
            <a:chOff x="0" y="0"/>
            <a:chExt cx="15671565" cy="1431206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671566" cy="14312066"/>
            </a:xfrm>
            <a:custGeom>
              <a:avLst/>
              <a:gdLst/>
              <a:ahLst/>
              <a:cxnLst/>
              <a:rect l="l" t="t" r="r" b="b"/>
              <a:pathLst>
                <a:path w="15671566" h="14312066">
                  <a:moveTo>
                    <a:pt x="15366766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14007266"/>
                  </a:lnTo>
                  <a:cubicBezTo>
                    <a:pt x="0" y="14176177"/>
                    <a:pt x="135890" y="14312066"/>
                    <a:pt x="304800" y="14312066"/>
                  </a:cubicBezTo>
                  <a:lnTo>
                    <a:pt x="15366766" y="14312066"/>
                  </a:lnTo>
                  <a:cubicBezTo>
                    <a:pt x="15535675" y="14312066"/>
                    <a:pt x="15671566" y="14176177"/>
                    <a:pt x="15671566" y="14007266"/>
                  </a:cubicBezTo>
                  <a:lnTo>
                    <a:pt x="15671566" y="304800"/>
                  </a:lnTo>
                  <a:cubicBezTo>
                    <a:pt x="15671566" y="135890"/>
                    <a:pt x="15535675" y="0"/>
                    <a:pt x="15366766" y="0"/>
                  </a:cubicBezTo>
                  <a:close/>
                </a:path>
              </a:pathLst>
            </a:custGeom>
            <a:solidFill>
              <a:srgbClr val="F8F4F4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028700" y="4693344"/>
            <a:ext cx="4998580" cy="4564956"/>
            <a:chOff x="0" y="0"/>
            <a:chExt cx="15671565" cy="1431206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671566" cy="14312066"/>
            </a:xfrm>
            <a:custGeom>
              <a:avLst/>
              <a:gdLst/>
              <a:ahLst/>
              <a:cxnLst/>
              <a:rect l="l" t="t" r="r" b="b"/>
              <a:pathLst>
                <a:path w="15671566" h="14312066">
                  <a:moveTo>
                    <a:pt x="15366766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14007266"/>
                  </a:lnTo>
                  <a:cubicBezTo>
                    <a:pt x="0" y="14176177"/>
                    <a:pt x="135890" y="14312066"/>
                    <a:pt x="304800" y="14312066"/>
                  </a:cubicBezTo>
                  <a:lnTo>
                    <a:pt x="15366766" y="14312066"/>
                  </a:lnTo>
                  <a:cubicBezTo>
                    <a:pt x="15535675" y="14312066"/>
                    <a:pt x="15671566" y="14176177"/>
                    <a:pt x="15671566" y="14007266"/>
                  </a:cubicBezTo>
                  <a:lnTo>
                    <a:pt x="15671566" y="304800"/>
                  </a:lnTo>
                  <a:cubicBezTo>
                    <a:pt x="15671566" y="135890"/>
                    <a:pt x="15535675" y="0"/>
                    <a:pt x="15366766" y="0"/>
                  </a:cubicBezTo>
                  <a:close/>
                </a:path>
              </a:pathLst>
            </a:custGeom>
            <a:solidFill>
              <a:srgbClr val="F8F4F4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785068" y="6745356"/>
            <a:ext cx="3485843" cy="413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403F3D"/>
                </a:solidFill>
                <a:latin typeface="Inter Thin Bold"/>
              </a:rPr>
              <a:t>Something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401078" y="6745356"/>
            <a:ext cx="3485843" cy="413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403F3D"/>
                </a:solidFill>
                <a:latin typeface="Inter Thin Bold"/>
              </a:rPr>
              <a:t>Something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017088" y="6745356"/>
            <a:ext cx="3485843" cy="413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>
                <a:solidFill>
                  <a:srgbClr val="403F3D"/>
                </a:solidFill>
                <a:latin typeface="Inter Thin Bold"/>
              </a:rPr>
              <a:t>Something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A1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110957" y="0"/>
            <a:ext cx="1932477" cy="10287000"/>
            <a:chOff x="0" y="0"/>
            <a:chExt cx="2576636" cy="13716000"/>
          </a:xfrm>
        </p:grpSpPr>
        <p:sp>
          <p:nvSpPr>
            <p:cNvPr id="3" name="AutoShape 3"/>
            <p:cNvSpPr/>
            <p:nvPr/>
          </p:nvSpPr>
          <p:spPr>
            <a:xfrm rot="-10800000">
              <a:off x="2296160" y="0"/>
              <a:ext cx="280476" cy="13716000"/>
            </a:xfrm>
            <a:prstGeom prst="rect">
              <a:avLst/>
            </a:prstGeom>
            <a:solidFill>
              <a:srgbClr val="3A3A3A">
                <a:alpha val="19607"/>
              </a:srgbClr>
            </a:solidFill>
          </p:spPr>
        </p:sp>
        <p:sp>
          <p:nvSpPr>
            <p:cNvPr id="4" name="AutoShape 4"/>
            <p:cNvSpPr/>
            <p:nvPr/>
          </p:nvSpPr>
          <p:spPr>
            <a:xfrm rot="-10800000">
              <a:off x="1722639" y="0"/>
              <a:ext cx="279957" cy="13716000"/>
            </a:xfrm>
            <a:prstGeom prst="rect">
              <a:avLst/>
            </a:prstGeom>
            <a:solidFill>
              <a:srgbClr val="3A3A3A">
                <a:alpha val="49803"/>
              </a:srgbClr>
            </a:solidFill>
          </p:spPr>
        </p:sp>
        <p:sp>
          <p:nvSpPr>
            <p:cNvPr id="5" name="AutoShape 5"/>
            <p:cNvSpPr/>
            <p:nvPr/>
          </p:nvSpPr>
          <p:spPr>
            <a:xfrm rot="-10800000">
              <a:off x="1147559" y="0"/>
              <a:ext cx="280997" cy="13716000"/>
            </a:xfrm>
            <a:prstGeom prst="rect">
              <a:avLst/>
            </a:prstGeom>
            <a:solidFill>
              <a:srgbClr val="3A3A3A"/>
            </a:solidFill>
          </p:spPr>
        </p:sp>
        <p:sp>
          <p:nvSpPr>
            <p:cNvPr id="6" name="AutoShape 6"/>
            <p:cNvSpPr/>
            <p:nvPr/>
          </p:nvSpPr>
          <p:spPr>
            <a:xfrm rot="-10800000">
              <a:off x="576106" y="0"/>
              <a:ext cx="278410" cy="13716000"/>
            </a:xfrm>
            <a:prstGeom prst="rect">
              <a:avLst/>
            </a:prstGeom>
            <a:solidFill>
              <a:srgbClr val="3A3A3A">
                <a:alpha val="49803"/>
              </a:srgbClr>
            </a:solidFill>
          </p:spPr>
        </p:sp>
        <p:sp>
          <p:nvSpPr>
            <p:cNvPr id="7" name="AutoShape 7"/>
            <p:cNvSpPr/>
            <p:nvPr/>
          </p:nvSpPr>
          <p:spPr>
            <a:xfrm rot="-10800000">
              <a:off x="0" y="0"/>
              <a:ext cx="280476" cy="13716000"/>
            </a:xfrm>
            <a:prstGeom prst="rect">
              <a:avLst/>
            </a:prstGeom>
            <a:solidFill>
              <a:srgbClr val="3A3A3A">
                <a:alpha val="19607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028700" y="2169009"/>
            <a:ext cx="10133132" cy="7226271"/>
            <a:chOff x="0" y="0"/>
            <a:chExt cx="17054746" cy="1216230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7054747" cy="12162303"/>
            </a:xfrm>
            <a:custGeom>
              <a:avLst/>
              <a:gdLst/>
              <a:ahLst/>
              <a:cxnLst/>
              <a:rect l="l" t="t" r="r" b="b"/>
              <a:pathLst>
                <a:path w="17054747" h="12162303">
                  <a:moveTo>
                    <a:pt x="16749947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11857503"/>
                  </a:lnTo>
                  <a:cubicBezTo>
                    <a:pt x="0" y="12026413"/>
                    <a:pt x="135890" y="12162303"/>
                    <a:pt x="304800" y="12162303"/>
                  </a:cubicBezTo>
                  <a:lnTo>
                    <a:pt x="16749947" y="12162303"/>
                  </a:lnTo>
                  <a:cubicBezTo>
                    <a:pt x="16918856" y="12162303"/>
                    <a:pt x="17054747" y="12026413"/>
                    <a:pt x="17054747" y="11857503"/>
                  </a:cubicBezTo>
                  <a:lnTo>
                    <a:pt x="17054747" y="304800"/>
                  </a:lnTo>
                  <a:cubicBezTo>
                    <a:pt x="17054747" y="135890"/>
                    <a:pt x="16918856" y="0"/>
                    <a:pt x="16749947" y="0"/>
                  </a:cubicBezTo>
                  <a:close/>
                </a:path>
              </a:pathLst>
            </a:custGeom>
            <a:solidFill>
              <a:srgbClr val="F8F4F4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028700" y="1076325"/>
            <a:ext cx="10614590" cy="805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159"/>
              </a:lnSpc>
            </a:pPr>
            <a:r>
              <a:rPr lang="en-US" sz="5599">
                <a:solidFill>
                  <a:srgbClr val="3A3A3A"/>
                </a:solidFill>
                <a:latin typeface="Inter Bold"/>
              </a:rPr>
              <a:t>MACHINE LEARNING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2426533"/>
            <a:ext cx="10133132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Aileron Heavy"/>
              </a:rPr>
              <a:t>TURICREATE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674497" y="4589571"/>
            <a:ext cx="939006" cy="312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Aileron Regular"/>
              </a:rPr>
              <a:t>9 models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110957" y="0"/>
            <a:ext cx="1932477" cy="10287000"/>
            <a:chOff x="0" y="0"/>
            <a:chExt cx="2576636" cy="13716000"/>
          </a:xfrm>
        </p:grpSpPr>
        <p:sp>
          <p:nvSpPr>
            <p:cNvPr id="3" name="AutoShape 3"/>
            <p:cNvSpPr/>
            <p:nvPr/>
          </p:nvSpPr>
          <p:spPr>
            <a:xfrm rot="-10800000">
              <a:off x="2296160" y="0"/>
              <a:ext cx="280476" cy="13716000"/>
            </a:xfrm>
            <a:prstGeom prst="rect">
              <a:avLst/>
            </a:prstGeom>
            <a:solidFill>
              <a:srgbClr val="DDA146">
                <a:alpha val="19607"/>
              </a:srgbClr>
            </a:solidFill>
          </p:spPr>
        </p:sp>
        <p:sp>
          <p:nvSpPr>
            <p:cNvPr id="4" name="AutoShape 4"/>
            <p:cNvSpPr/>
            <p:nvPr/>
          </p:nvSpPr>
          <p:spPr>
            <a:xfrm rot="-10800000">
              <a:off x="1722639" y="0"/>
              <a:ext cx="279957" cy="13716000"/>
            </a:xfrm>
            <a:prstGeom prst="rect">
              <a:avLst/>
            </a:prstGeom>
            <a:solidFill>
              <a:srgbClr val="DDA146">
                <a:alpha val="49803"/>
              </a:srgbClr>
            </a:solidFill>
          </p:spPr>
        </p:sp>
        <p:sp>
          <p:nvSpPr>
            <p:cNvPr id="5" name="AutoShape 5"/>
            <p:cNvSpPr/>
            <p:nvPr/>
          </p:nvSpPr>
          <p:spPr>
            <a:xfrm rot="-10800000">
              <a:off x="1147559" y="0"/>
              <a:ext cx="280997" cy="13716000"/>
            </a:xfrm>
            <a:prstGeom prst="rect">
              <a:avLst/>
            </a:prstGeom>
            <a:solidFill>
              <a:srgbClr val="DDA146"/>
            </a:solidFill>
          </p:spPr>
        </p:sp>
        <p:sp>
          <p:nvSpPr>
            <p:cNvPr id="6" name="AutoShape 6"/>
            <p:cNvSpPr/>
            <p:nvPr/>
          </p:nvSpPr>
          <p:spPr>
            <a:xfrm rot="-10800000">
              <a:off x="576106" y="0"/>
              <a:ext cx="278410" cy="13716000"/>
            </a:xfrm>
            <a:prstGeom prst="rect">
              <a:avLst/>
            </a:prstGeom>
            <a:solidFill>
              <a:srgbClr val="DDA146">
                <a:alpha val="49803"/>
              </a:srgbClr>
            </a:solidFill>
          </p:spPr>
        </p:sp>
        <p:sp>
          <p:nvSpPr>
            <p:cNvPr id="7" name="AutoShape 7"/>
            <p:cNvSpPr/>
            <p:nvPr/>
          </p:nvSpPr>
          <p:spPr>
            <a:xfrm rot="-10800000">
              <a:off x="0" y="0"/>
              <a:ext cx="280476" cy="13716000"/>
            </a:xfrm>
            <a:prstGeom prst="rect">
              <a:avLst/>
            </a:prstGeom>
            <a:solidFill>
              <a:srgbClr val="DDA146">
                <a:alpha val="19607"/>
              </a:srgbClr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028700" y="1414750"/>
            <a:ext cx="8182580" cy="1489505"/>
            <a:chOff x="0" y="0"/>
            <a:chExt cx="10910107" cy="1986007"/>
          </a:xfrm>
        </p:grpSpPr>
        <p:sp>
          <p:nvSpPr>
            <p:cNvPr id="9" name="TextBox 9"/>
            <p:cNvSpPr txBox="1"/>
            <p:nvPr/>
          </p:nvSpPr>
          <p:spPr>
            <a:xfrm>
              <a:off x="0" y="1410111"/>
              <a:ext cx="10910107" cy="5758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3A3A3A"/>
                  </a:solidFill>
                  <a:latin typeface="Inter Thin Bold"/>
                </a:rPr>
                <a:t>The Learning Model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47625"/>
              <a:ext cx="10910107" cy="10902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160"/>
                </a:lnSpc>
              </a:pPr>
              <a:r>
                <a:rPr lang="en-US" sz="5600">
                  <a:solidFill>
                    <a:srgbClr val="3A3A3A"/>
                  </a:solidFill>
                  <a:latin typeface="Inter Bold"/>
                </a:rPr>
                <a:t>MACHINE LEARNING 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28700" y="3920253"/>
            <a:ext cx="6869639" cy="1059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79"/>
              </a:lnSpc>
            </a:pPr>
            <a:r>
              <a:rPr lang="en-US" sz="1200">
                <a:solidFill>
                  <a:srgbClr val="000000"/>
                </a:solidFill>
                <a:latin typeface="Arimo"/>
              </a:rPr>
              <a:t>Some stuff about Turicreate</a:t>
            </a:r>
          </a:p>
          <a:p>
            <a:pPr>
              <a:lnSpc>
                <a:spcPts val="3359"/>
              </a:lnSpc>
            </a:pPr>
            <a:endParaRPr lang="en-US" sz="1200">
              <a:solidFill>
                <a:srgbClr val="000000"/>
              </a:solidFill>
              <a:latin typeface="Arimo"/>
            </a:endParaRPr>
          </a:p>
          <a:p>
            <a:pPr>
              <a:lnSpc>
                <a:spcPts val="3359"/>
              </a:lnSpc>
            </a:pPr>
            <a:endParaRPr lang="en-US" sz="1200">
              <a:solidFill>
                <a:srgbClr val="000000"/>
              </a:solidFill>
              <a:latin typeface="Arim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A1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162238" y="3529455"/>
            <a:ext cx="12105034" cy="3228090"/>
            <a:chOff x="0" y="0"/>
            <a:chExt cx="16140046" cy="4304120"/>
          </a:xfrm>
        </p:grpSpPr>
        <p:sp>
          <p:nvSpPr>
            <p:cNvPr id="3" name="AutoShape 3"/>
            <p:cNvSpPr/>
            <p:nvPr/>
          </p:nvSpPr>
          <p:spPr>
            <a:xfrm rot="5400000">
              <a:off x="7404907" y="-6796956"/>
              <a:ext cx="333828" cy="15143641"/>
            </a:xfrm>
            <a:prstGeom prst="rect">
              <a:avLst/>
            </a:prstGeom>
            <a:solidFill>
              <a:srgbClr val="3A3A3A">
                <a:alpha val="19607"/>
              </a:srgbClr>
            </a:solidFill>
          </p:spPr>
        </p:sp>
        <p:sp>
          <p:nvSpPr>
            <p:cNvPr id="4" name="AutoShape 4"/>
            <p:cNvSpPr/>
            <p:nvPr/>
          </p:nvSpPr>
          <p:spPr>
            <a:xfrm rot="5400000">
              <a:off x="7404907" y="-6111092"/>
              <a:ext cx="333828" cy="15143641"/>
            </a:xfrm>
            <a:prstGeom prst="rect">
              <a:avLst/>
            </a:prstGeom>
            <a:solidFill>
              <a:srgbClr val="3A3A3A">
                <a:alpha val="49803"/>
              </a:srgbClr>
            </a:solidFill>
          </p:spPr>
        </p:sp>
        <p:sp>
          <p:nvSpPr>
            <p:cNvPr id="5" name="AutoShape 5"/>
            <p:cNvSpPr/>
            <p:nvPr/>
          </p:nvSpPr>
          <p:spPr>
            <a:xfrm rot="5400000">
              <a:off x="7404907" y="-5425228"/>
              <a:ext cx="333828" cy="15143641"/>
            </a:xfrm>
            <a:prstGeom prst="rect">
              <a:avLst/>
            </a:prstGeom>
            <a:solidFill>
              <a:srgbClr val="3A3A3A"/>
            </a:solidFill>
          </p:spPr>
        </p:sp>
        <p:sp>
          <p:nvSpPr>
            <p:cNvPr id="6" name="AutoShape 6"/>
            <p:cNvSpPr/>
            <p:nvPr/>
          </p:nvSpPr>
          <p:spPr>
            <a:xfrm rot="5400000">
              <a:off x="7404907" y="-4739363"/>
              <a:ext cx="333828" cy="15143641"/>
            </a:xfrm>
            <a:prstGeom prst="rect">
              <a:avLst/>
            </a:prstGeom>
            <a:solidFill>
              <a:srgbClr val="3A3A3A">
                <a:alpha val="49803"/>
              </a:srgbClr>
            </a:solidFill>
          </p:spPr>
        </p:sp>
        <p:sp>
          <p:nvSpPr>
            <p:cNvPr id="7" name="AutoShape 7"/>
            <p:cNvSpPr/>
            <p:nvPr/>
          </p:nvSpPr>
          <p:spPr>
            <a:xfrm rot="5400000">
              <a:off x="7404907" y="-4053499"/>
              <a:ext cx="333828" cy="15143641"/>
            </a:xfrm>
            <a:prstGeom prst="rect">
              <a:avLst/>
            </a:prstGeom>
            <a:solidFill>
              <a:srgbClr val="3A3A3A">
                <a:alpha val="19607"/>
              </a:srgbClr>
            </a:solidFill>
          </p:spPr>
        </p:sp>
        <p:sp>
          <p:nvSpPr>
            <p:cNvPr id="8" name="AutoShape 8"/>
            <p:cNvSpPr/>
            <p:nvPr/>
          </p:nvSpPr>
          <p:spPr>
            <a:xfrm rot="575529">
              <a:off x="14024669" y="120685"/>
              <a:ext cx="1789390" cy="4062749"/>
            </a:xfrm>
            <a:prstGeom prst="rect">
              <a:avLst/>
            </a:prstGeom>
            <a:solidFill>
              <a:srgbClr val="DDA146"/>
            </a:solidFill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5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110957" y="0"/>
            <a:ext cx="1932477" cy="10287000"/>
            <a:chOff x="0" y="0"/>
            <a:chExt cx="2576636" cy="13716000"/>
          </a:xfrm>
        </p:grpSpPr>
        <p:sp>
          <p:nvSpPr>
            <p:cNvPr id="3" name="AutoShape 3"/>
            <p:cNvSpPr/>
            <p:nvPr/>
          </p:nvSpPr>
          <p:spPr>
            <a:xfrm rot="-10800000">
              <a:off x="2296160" y="0"/>
              <a:ext cx="280476" cy="13716000"/>
            </a:xfrm>
            <a:prstGeom prst="rect">
              <a:avLst/>
            </a:prstGeom>
            <a:solidFill>
              <a:srgbClr val="DDA146">
                <a:alpha val="19607"/>
              </a:srgbClr>
            </a:solidFill>
          </p:spPr>
        </p:sp>
        <p:sp>
          <p:nvSpPr>
            <p:cNvPr id="4" name="AutoShape 4"/>
            <p:cNvSpPr/>
            <p:nvPr/>
          </p:nvSpPr>
          <p:spPr>
            <a:xfrm rot="-10800000">
              <a:off x="1722639" y="0"/>
              <a:ext cx="279957" cy="13716000"/>
            </a:xfrm>
            <a:prstGeom prst="rect">
              <a:avLst/>
            </a:prstGeom>
            <a:solidFill>
              <a:srgbClr val="DDA146">
                <a:alpha val="49803"/>
              </a:srgbClr>
            </a:solidFill>
          </p:spPr>
        </p:sp>
        <p:sp>
          <p:nvSpPr>
            <p:cNvPr id="5" name="AutoShape 5"/>
            <p:cNvSpPr/>
            <p:nvPr/>
          </p:nvSpPr>
          <p:spPr>
            <a:xfrm rot="-10800000">
              <a:off x="1147559" y="0"/>
              <a:ext cx="280997" cy="13716000"/>
            </a:xfrm>
            <a:prstGeom prst="rect">
              <a:avLst/>
            </a:prstGeom>
            <a:solidFill>
              <a:srgbClr val="DDA146"/>
            </a:solidFill>
          </p:spPr>
        </p:sp>
        <p:sp>
          <p:nvSpPr>
            <p:cNvPr id="6" name="AutoShape 6"/>
            <p:cNvSpPr/>
            <p:nvPr/>
          </p:nvSpPr>
          <p:spPr>
            <a:xfrm rot="-10800000">
              <a:off x="576106" y="0"/>
              <a:ext cx="278410" cy="13716000"/>
            </a:xfrm>
            <a:prstGeom prst="rect">
              <a:avLst/>
            </a:prstGeom>
            <a:solidFill>
              <a:srgbClr val="DDA146">
                <a:alpha val="49803"/>
              </a:srgbClr>
            </a:solidFill>
          </p:spPr>
        </p:sp>
        <p:sp>
          <p:nvSpPr>
            <p:cNvPr id="7" name="AutoShape 7"/>
            <p:cNvSpPr/>
            <p:nvPr/>
          </p:nvSpPr>
          <p:spPr>
            <a:xfrm rot="-10800000">
              <a:off x="0" y="0"/>
              <a:ext cx="280476" cy="13716000"/>
            </a:xfrm>
            <a:prstGeom prst="rect">
              <a:avLst/>
            </a:prstGeom>
            <a:solidFill>
              <a:srgbClr val="DDA146">
                <a:alpha val="19607"/>
              </a:srgbClr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 l="49491"/>
          <a:stretch>
            <a:fillRect/>
          </a:stretch>
        </p:blipFill>
        <p:spPr>
          <a:xfrm>
            <a:off x="9772859" y="2085061"/>
            <a:ext cx="6608674" cy="6116878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1028700" y="1023614"/>
            <a:ext cx="6509233" cy="2271777"/>
            <a:chOff x="0" y="0"/>
            <a:chExt cx="8678977" cy="302903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453140"/>
              <a:ext cx="8678977" cy="5758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3A3A3A"/>
                  </a:solidFill>
                  <a:latin typeface="Inter Thin Bold"/>
                </a:rPr>
                <a:t>Proposed Solution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47625"/>
              <a:ext cx="8678977" cy="21332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160"/>
                </a:lnSpc>
              </a:pPr>
              <a:r>
                <a:rPr lang="en-US" sz="5600">
                  <a:solidFill>
                    <a:srgbClr val="3A3A3A"/>
                  </a:solidFill>
                  <a:latin typeface="Inter Bold"/>
                </a:rPr>
                <a:t>PROJECT SUMMARY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28700" y="3910728"/>
            <a:ext cx="6869639" cy="3827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Aileron Regular"/>
              </a:rPr>
              <a:t>High Level: Machine Learning Product Recommender for wholesale liquor outlets in Iowa USA.</a:t>
            </a:r>
          </a:p>
          <a:p>
            <a:pPr>
              <a:lnSpc>
                <a:spcPts val="3359"/>
              </a:lnSpc>
            </a:pPr>
            <a:endParaRPr lang="en-US" sz="2400">
              <a:solidFill>
                <a:srgbClr val="000000"/>
              </a:solidFill>
              <a:latin typeface="Aileron Regular"/>
            </a:endParaRPr>
          </a:p>
          <a:p>
            <a:pPr>
              <a:lnSpc>
                <a:spcPts val="3359"/>
              </a:lnSpc>
            </a:pPr>
            <a:r>
              <a:rPr lang="en-US" sz="2400">
                <a:solidFill>
                  <a:srgbClr val="000000"/>
                </a:solidFill>
                <a:latin typeface="Aileron Regular"/>
              </a:rPr>
              <a:t>Completed: Built and deployed working machine learning website based on data obtained from Google's machine learning public databases.</a:t>
            </a:r>
          </a:p>
          <a:p>
            <a:pPr>
              <a:lnSpc>
                <a:spcPts val="3359"/>
              </a:lnSpc>
            </a:pPr>
            <a:endParaRPr lang="en-US" sz="2400">
              <a:solidFill>
                <a:srgbClr val="000000"/>
              </a:solidFill>
              <a:latin typeface="Aileron Regular"/>
            </a:endParaRPr>
          </a:p>
          <a:p>
            <a:pPr>
              <a:lnSpc>
                <a:spcPts val="3359"/>
              </a:lnSpc>
            </a:pPr>
            <a:endParaRPr lang="en-US" sz="2400">
              <a:solidFill>
                <a:srgbClr val="000000"/>
              </a:solidFill>
              <a:latin typeface="Aileron Regula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A1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61950" y="6975822"/>
            <a:ext cx="19011900" cy="1072982"/>
            <a:chOff x="0" y="0"/>
            <a:chExt cx="25349200" cy="1430643"/>
          </a:xfrm>
        </p:grpSpPr>
        <p:sp>
          <p:nvSpPr>
            <p:cNvPr id="3" name="AutoShape 3"/>
            <p:cNvSpPr/>
            <p:nvPr/>
          </p:nvSpPr>
          <p:spPr>
            <a:xfrm rot="-5400000">
              <a:off x="12534900" y="-11282057"/>
              <a:ext cx="279400" cy="25146000"/>
            </a:xfrm>
            <a:prstGeom prst="rect">
              <a:avLst/>
            </a:prstGeom>
            <a:solidFill>
              <a:srgbClr val="F8F4F4">
                <a:alpha val="49803"/>
              </a:srgbClr>
            </a:solidFill>
          </p:spPr>
        </p:sp>
        <p:sp>
          <p:nvSpPr>
            <p:cNvPr id="4" name="AutoShape 4"/>
            <p:cNvSpPr/>
            <p:nvPr/>
          </p:nvSpPr>
          <p:spPr>
            <a:xfrm rot="-5400000">
              <a:off x="12535419" y="-11957697"/>
              <a:ext cx="278361" cy="25349200"/>
            </a:xfrm>
            <a:prstGeom prst="rect">
              <a:avLst/>
            </a:prstGeom>
            <a:solidFill>
              <a:srgbClr val="F8F4F4"/>
            </a:solidFill>
          </p:spPr>
        </p:sp>
        <p:sp>
          <p:nvSpPr>
            <p:cNvPr id="5" name="AutoShape 5"/>
            <p:cNvSpPr/>
            <p:nvPr/>
          </p:nvSpPr>
          <p:spPr>
            <a:xfrm rot="-5400000">
              <a:off x="12533318" y="-12279318"/>
              <a:ext cx="282563" cy="24841200"/>
            </a:xfrm>
            <a:prstGeom prst="rect">
              <a:avLst/>
            </a:prstGeom>
            <a:solidFill>
              <a:srgbClr val="F8F4F4">
                <a:alpha val="49803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2260720" y="4693344"/>
            <a:ext cx="4998580" cy="4564956"/>
            <a:chOff x="0" y="0"/>
            <a:chExt cx="15671565" cy="1431206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671566" cy="14312066"/>
            </a:xfrm>
            <a:custGeom>
              <a:avLst/>
              <a:gdLst/>
              <a:ahLst/>
              <a:cxnLst/>
              <a:rect l="l" t="t" r="r" b="b"/>
              <a:pathLst>
                <a:path w="15671566" h="14312066">
                  <a:moveTo>
                    <a:pt x="15366766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14007266"/>
                  </a:lnTo>
                  <a:cubicBezTo>
                    <a:pt x="0" y="14176177"/>
                    <a:pt x="135890" y="14312066"/>
                    <a:pt x="304800" y="14312066"/>
                  </a:cubicBezTo>
                  <a:lnTo>
                    <a:pt x="15366766" y="14312066"/>
                  </a:lnTo>
                  <a:cubicBezTo>
                    <a:pt x="15535675" y="14312066"/>
                    <a:pt x="15671566" y="14176177"/>
                    <a:pt x="15671566" y="14007266"/>
                  </a:cubicBezTo>
                  <a:lnTo>
                    <a:pt x="15671566" y="304800"/>
                  </a:lnTo>
                  <a:cubicBezTo>
                    <a:pt x="15671566" y="135890"/>
                    <a:pt x="15535675" y="0"/>
                    <a:pt x="15366766" y="0"/>
                  </a:cubicBezTo>
                  <a:close/>
                </a:path>
              </a:pathLst>
            </a:custGeom>
            <a:solidFill>
              <a:srgbClr val="F8F4F4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6644710" y="4693344"/>
            <a:ext cx="4998580" cy="4564956"/>
            <a:chOff x="0" y="0"/>
            <a:chExt cx="15671565" cy="1431206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671566" cy="14312066"/>
            </a:xfrm>
            <a:custGeom>
              <a:avLst/>
              <a:gdLst/>
              <a:ahLst/>
              <a:cxnLst/>
              <a:rect l="l" t="t" r="r" b="b"/>
              <a:pathLst>
                <a:path w="15671566" h="14312066">
                  <a:moveTo>
                    <a:pt x="15366766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14007266"/>
                  </a:lnTo>
                  <a:cubicBezTo>
                    <a:pt x="0" y="14176177"/>
                    <a:pt x="135890" y="14312066"/>
                    <a:pt x="304800" y="14312066"/>
                  </a:cubicBezTo>
                  <a:lnTo>
                    <a:pt x="15366766" y="14312066"/>
                  </a:lnTo>
                  <a:cubicBezTo>
                    <a:pt x="15535675" y="14312066"/>
                    <a:pt x="15671566" y="14176177"/>
                    <a:pt x="15671566" y="14007266"/>
                  </a:cubicBezTo>
                  <a:lnTo>
                    <a:pt x="15671566" y="304800"/>
                  </a:lnTo>
                  <a:cubicBezTo>
                    <a:pt x="15671566" y="135890"/>
                    <a:pt x="15535675" y="0"/>
                    <a:pt x="15366766" y="0"/>
                  </a:cubicBezTo>
                  <a:close/>
                </a:path>
              </a:pathLst>
            </a:custGeom>
            <a:solidFill>
              <a:srgbClr val="F8F4F4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028700" y="4693344"/>
            <a:ext cx="4998580" cy="4564956"/>
            <a:chOff x="0" y="0"/>
            <a:chExt cx="15671565" cy="1431206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671566" cy="14312066"/>
            </a:xfrm>
            <a:custGeom>
              <a:avLst/>
              <a:gdLst/>
              <a:ahLst/>
              <a:cxnLst/>
              <a:rect l="l" t="t" r="r" b="b"/>
              <a:pathLst>
                <a:path w="15671566" h="14312066">
                  <a:moveTo>
                    <a:pt x="15366766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14007266"/>
                  </a:lnTo>
                  <a:cubicBezTo>
                    <a:pt x="0" y="14176177"/>
                    <a:pt x="135890" y="14312066"/>
                    <a:pt x="304800" y="14312066"/>
                  </a:cubicBezTo>
                  <a:lnTo>
                    <a:pt x="15366766" y="14312066"/>
                  </a:lnTo>
                  <a:cubicBezTo>
                    <a:pt x="15535675" y="14312066"/>
                    <a:pt x="15671566" y="14176177"/>
                    <a:pt x="15671566" y="14007266"/>
                  </a:cubicBezTo>
                  <a:lnTo>
                    <a:pt x="15671566" y="304800"/>
                  </a:lnTo>
                  <a:cubicBezTo>
                    <a:pt x="15671566" y="135890"/>
                    <a:pt x="15535675" y="0"/>
                    <a:pt x="15366766" y="0"/>
                  </a:cubicBezTo>
                  <a:close/>
                </a:path>
              </a:pathLst>
            </a:custGeom>
            <a:solidFill>
              <a:srgbClr val="F8F4F4"/>
            </a:solidFill>
          </p:spPr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2"/>
          <a:srcRect b="44858"/>
          <a:stretch>
            <a:fillRect/>
          </a:stretch>
        </p:blipFill>
        <p:spPr>
          <a:xfrm>
            <a:off x="12690026" y="5040312"/>
            <a:ext cx="4139969" cy="3505337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3"/>
          <a:srcRect t="6287" b="7705"/>
          <a:stretch>
            <a:fillRect/>
          </a:stretch>
        </p:blipFill>
        <p:spPr>
          <a:xfrm>
            <a:off x="1495126" y="5040312"/>
            <a:ext cx="4075630" cy="3505337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4"/>
          <a:srcRect l="1940" t="7693" b="7693"/>
          <a:stretch>
            <a:fillRect/>
          </a:stretch>
        </p:blipFill>
        <p:spPr>
          <a:xfrm>
            <a:off x="7135074" y="5040312"/>
            <a:ext cx="4062409" cy="3505337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028700" y="2003720"/>
            <a:ext cx="10614590" cy="805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159"/>
              </a:lnSpc>
            </a:pPr>
            <a:r>
              <a:rPr lang="en-US" sz="5599">
                <a:solidFill>
                  <a:srgbClr val="3A3A3A"/>
                </a:solidFill>
                <a:latin typeface="Inter Bold"/>
              </a:rPr>
              <a:t>THE TEAM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245449" y="8675550"/>
            <a:ext cx="2565082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3A3A3A"/>
                </a:solidFill>
                <a:latin typeface="Aileron Heavy"/>
              </a:rPr>
              <a:t>Amil Walgamage</a:t>
            </a:r>
            <a:r>
              <a:rPr lang="en-US" sz="2400">
                <a:solidFill>
                  <a:srgbClr val="FFFFFF"/>
                </a:solidFill>
                <a:latin typeface="Aileron Heavy"/>
              </a:rPr>
              <a:t>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352552" y="8675550"/>
            <a:ext cx="1582896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3A3A3A"/>
                </a:solidFill>
                <a:latin typeface="Aileron Heavy"/>
              </a:rPr>
              <a:t>Jamie Tan</a:t>
            </a:r>
            <a:r>
              <a:rPr lang="en-US" sz="2400">
                <a:solidFill>
                  <a:srgbClr val="FFFFFF"/>
                </a:solidFill>
                <a:latin typeface="Aileron Heavy"/>
              </a:rPr>
              <a:t>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997216" y="8675550"/>
            <a:ext cx="1525588" cy="413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>
                <a:solidFill>
                  <a:srgbClr val="3A3A3A"/>
                </a:solidFill>
                <a:latin typeface="Aileron Heavy"/>
              </a:rPr>
              <a:t>Tas Tudor</a:t>
            </a:r>
            <a:r>
              <a:rPr lang="en-US" sz="2400">
                <a:solidFill>
                  <a:srgbClr val="FFFFFF"/>
                </a:solidFill>
                <a:latin typeface="Aileron Heavy"/>
              </a:rPr>
              <a:t>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122</Words>
  <Application>Microsoft Office PowerPoint</Application>
  <PresentationFormat>Custom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Inter Thin Bold</vt:lpstr>
      <vt:lpstr>Arial</vt:lpstr>
      <vt:lpstr>Aileron Regular</vt:lpstr>
      <vt:lpstr>Inter Bold</vt:lpstr>
      <vt:lpstr>Calibri</vt:lpstr>
      <vt:lpstr>Arimo</vt:lpstr>
      <vt:lpstr>Inter Bold Italics</vt:lpstr>
      <vt:lpstr>Aileron Heavy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eCommerce_project</dc:title>
  <dc:creator>Tas Tudor</dc:creator>
  <cp:lastModifiedBy>Tas Tudor</cp:lastModifiedBy>
  <cp:revision>2</cp:revision>
  <dcterms:created xsi:type="dcterms:W3CDTF">2006-08-16T00:00:00Z</dcterms:created>
  <dcterms:modified xsi:type="dcterms:W3CDTF">2020-10-27T08:38:27Z</dcterms:modified>
  <dc:identifier>DAELxu404kg</dc:identifier>
</cp:coreProperties>
</file>

<file path=docProps/thumbnail.jpeg>
</file>